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15119350" cy="21383625"/>
  <p:notesSz cx="7772400" cy="100584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668" y="-10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92C93CD0-3836-4E18-8398-907129B11F09}" type="datetimeFigureOut">
              <a:rPr lang="tr-TR" smtClean="0"/>
              <a:t>8.06.2023</a:t>
            </a:fld>
            <a:endParaRPr lang="tr-TR"/>
          </a:p>
        </p:txBody>
      </p:sp>
      <p:sp>
        <p:nvSpPr>
          <p:cNvPr id="4" name="Slayt Resmi Yer Tutucusu 3"/>
          <p:cNvSpPr>
            <a:spLocks noGrp="1" noRot="1" noChangeAspect="1"/>
          </p:cNvSpPr>
          <p:nvPr>
            <p:ph type="sldImg" idx="2"/>
          </p:nvPr>
        </p:nvSpPr>
        <p:spPr>
          <a:xfrm>
            <a:off x="2686050" y="1257300"/>
            <a:ext cx="2400300" cy="3394075"/>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DD9B494E-4BD0-41B8-B834-8B51854DE9C6}" type="slidenum">
              <a:rPr lang="tr-TR" smtClean="0"/>
              <a:t>‹#›</a:t>
            </a:fld>
            <a:endParaRPr lang="tr-TR"/>
          </a:p>
        </p:txBody>
      </p:sp>
    </p:spTree>
    <p:extLst>
      <p:ext uri="{BB962C8B-B14F-4D97-AF65-F5344CB8AC3E}">
        <p14:creationId xmlns:p14="http://schemas.microsoft.com/office/powerpoint/2010/main" val="2411443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DD9B494E-4BD0-41B8-B834-8B51854DE9C6}" type="slidenum">
              <a:rPr lang="tr-TR" smtClean="0"/>
              <a:t>1</a:t>
            </a:fld>
            <a:endParaRPr lang="tr-TR"/>
          </a:p>
        </p:txBody>
      </p:sp>
    </p:spTree>
    <p:extLst>
      <p:ext uri="{BB962C8B-B14F-4D97-AF65-F5344CB8AC3E}">
        <p14:creationId xmlns:p14="http://schemas.microsoft.com/office/powerpoint/2010/main" val="1448163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27" name="PlaceHolder 2"/>
          <p:cNvSpPr>
            <a:spLocks noGrp="1"/>
          </p:cNvSpPr>
          <p:nvPr>
            <p:ph type="body"/>
          </p:nvPr>
        </p:nvSpPr>
        <p:spPr>
          <a:xfrm>
            <a:off x="1079640" y="5195160"/>
            <a:ext cx="12959640" cy="5716440"/>
          </a:xfrm>
          <a:prstGeom prst="rect">
            <a:avLst/>
          </a:prstGeom>
        </p:spPr>
        <p:txBody>
          <a:bodyPr wrap="none" lIns="0" tIns="0" rIns="0" bIns="0"/>
          <a:lstStyle/>
          <a:p>
            <a:endParaRPr/>
          </a:p>
        </p:txBody>
      </p:sp>
      <p:sp>
        <p:nvSpPr>
          <p:cNvPr id="28" name="PlaceHolder 3"/>
          <p:cNvSpPr>
            <a:spLocks noGrp="1"/>
          </p:cNvSpPr>
          <p:nvPr>
            <p:ph type="body"/>
          </p:nvPr>
        </p:nvSpPr>
        <p:spPr>
          <a:xfrm>
            <a:off x="1079640" y="11454840"/>
            <a:ext cx="12959640" cy="571644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30"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31"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
        <p:nvSpPr>
          <p:cNvPr id="32" name="PlaceHolder 4"/>
          <p:cNvSpPr>
            <a:spLocks noGrp="1"/>
          </p:cNvSpPr>
          <p:nvPr>
            <p:ph type="body"/>
          </p:nvPr>
        </p:nvSpPr>
        <p:spPr>
          <a:xfrm>
            <a:off x="7720200" y="11454840"/>
            <a:ext cx="6324120" cy="5716440"/>
          </a:xfrm>
          <a:prstGeom prst="rect">
            <a:avLst/>
          </a:prstGeom>
        </p:spPr>
        <p:txBody>
          <a:bodyPr wrap="none" lIns="0" tIns="0" rIns="0" bIns="0"/>
          <a:lstStyle/>
          <a:p>
            <a:endParaRPr/>
          </a:p>
        </p:txBody>
      </p:sp>
      <p:sp>
        <p:nvSpPr>
          <p:cNvPr id="33" name="PlaceHolder 5"/>
          <p:cNvSpPr>
            <a:spLocks noGrp="1"/>
          </p:cNvSpPr>
          <p:nvPr>
            <p:ph type="body"/>
          </p:nvPr>
        </p:nvSpPr>
        <p:spPr>
          <a:xfrm>
            <a:off x="1079640" y="11454840"/>
            <a:ext cx="6324120" cy="571644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35"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36"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6" name="PlaceHolder 2"/>
          <p:cNvSpPr>
            <a:spLocks noGrp="1"/>
          </p:cNvSpPr>
          <p:nvPr>
            <p:ph type="subTitle"/>
          </p:nvPr>
        </p:nvSpPr>
        <p:spPr>
          <a:xfrm>
            <a:off x="1079640" y="5195160"/>
            <a:ext cx="12959640" cy="11985480"/>
          </a:xfrm>
          <a:prstGeom prst="rect">
            <a:avLst/>
          </a:prstGeom>
        </p:spPr>
        <p:txBody>
          <a:bodyPr wrap="none"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8" name="PlaceHolder 2"/>
          <p:cNvSpPr>
            <a:spLocks noGrp="1"/>
          </p:cNvSpPr>
          <p:nvPr>
            <p:ph type="body"/>
          </p:nvPr>
        </p:nvSpPr>
        <p:spPr>
          <a:xfrm>
            <a:off x="1079640" y="5195160"/>
            <a:ext cx="12959640" cy="1198512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10" name="PlaceHolder 2"/>
          <p:cNvSpPr>
            <a:spLocks noGrp="1"/>
          </p:cNvSpPr>
          <p:nvPr>
            <p:ph type="body"/>
          </p:nvPr>
        </p:nvSpPr>
        <p:spPr>
          <a:xfrm>
            <a:off x="1079640" y="5195160"/>
            <a:ext cx="6324120" cy="11985120"/>
          </a:xfrm>
          <a:prstGeom prst="rect">
            <a:avLst/>
          </a:prstGeom>
        </p:spPr>
        <p:txBody>
          <a:bodyPr wrap="none" lIns="0" tIns="0" rIns="0" bIns="0"/>
          <a:lstStyle/>
          <a:p>
            <a:endParaRPr/>
          </a:p>
        </p:txBody>
      </p:sp>
      <p:sp>
        <p:nvSpPr>
          <p:cNvPr id="11" name="PlaceHolder 3"/>
          <p:cNvSpPr>
            <a:spLocks noGrp="1"/>
          </p:cNvSpPr>
          <p:nvPr>
            <p:ph type="body"/>
          </p:nvPr>
        </p:nvSpPr>
        <p:spPr>
          <a:xfrm>
            <a:off x="7720200" y="5195160"/>
            <a:ext cx="6324120" cy="11985120"/>
          </a:xfrm>
          <a:prstGeom prst="rect">
            <a:avLst/>
          </a:prstGeom>
        </p:spPr>
        <p:txBody>
          <a:bodyPr wrap="none"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079640" y="1182960"/>
            <a:ext cx="12959640" cy="1599732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15"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16" name="PlaceHolder 3"/>
          <p:cNvSpPr>
            <a:spLocks noGrp="1"/>
          </p:cNvSpPr>
          <p:nvPr>
            <p:ph type="body"/>
          </p:nvPr>
        </p:nvSpPr>
        <p:spPr>
          <a:xfrm>
            <a:off x="1079640" y="11454840"/>
            <a:ext cx="6324120" cy="5716440"/>
          </a:xfrm>
          <a:prstGeom prst="rect">
            <a:avLst/>
          </a:prstGeom>
        </p:spPr>
        <p:txBody>
          <a:bodyPr wrap="none" lIns="0" tIns="0" rIns="0" bIns="0"/>
          <a:lstStyle/>
          <a:p>
            <a:endParaRPr/>
          </a:p>
        </p:txBody>
      </p:sp>
      <p:sp>
        <p:nvSpPr>
          <p:cNvPr id="17" name="PlaceHolder 4"/>
          <p:cNvSpPr>
            <a:spLocks noGrp="1"/>
          </p:cNvSpPr>
          <p:nvPr>
            <p:ph type="body"/>
          </p:nvPr>
        </p:nvSpPr>
        <p:spPr>
          <a:xfrm>
            <a:off x="7720200" y="5195160"/>
            <a:ext cx="6324120" cy="1198512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19" name="PlaceHolder 2"/>
          <p:cNvSpPr>
            <a:spLocks noGrp="1"/>
          </p:cNvSpPr>
          <p:nvPr>
            <p:ph type="body"/>
          </p:nvPr>
        </p:nvSpPr>
        <p:spPr>
          <a:xfrm>
            <a:off x="1079640" y="5195160"/>
            <a:ext cx="6324120" cy="11985120"/>
          </a:xfrm>
          <a:prstGeom prst="rect">
            <a:avLst/>
          </a:prstGeom>
        </p:spPr>
        <p:txBody>
          <a:bodyPr wrap="none" lIns="0" tIns="0" rIns="0" bIns="0"/>
          <a:lstStyle/>
          <a:p>
            <a:endParaRPr/>
          </a:p>
        </p:txBody>
      </p:sp>
      <p:sp>
        <p:nvSpPr>
          <p:cNvPr id="20"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
        <p:nvSpPr>
          <p:cNvPr id="21" name="PlaceHolder 4"/>
          <p:cNvSpPr>
            <a:spLocks noGrp="1"/>
          </p:cNvSpPr>
          <p:nvPr>
            <p:ph type="body"/>
          </p:nvPr>
        </p:nvSpPr>
        <p:spPr>
          <a:xfrm>
            <a:off x="7720200" y="11454840"/>
            <a:ext cx="6324120" cy="571644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23"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24"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
        <p:nvSpPr>
          <p:cNvPr id="25" name="PlaceHolder 4"/>
          <p:cNvSpPr>
            <a:spLocks noGrp="1"/>
          </p:cNvSpPr>
          <p:nvPr>
            <p:ph type="body"/>
          </p:nvPr>
        </p:nvSpPr>
        <p:spPr>
          <a:xfrm>
            <a:off x="1079640" y="11454840"/>
            <a:ext cx="12959640" cy="571644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1079640" y="1182960"/>
            <a:ext cx="12959640" cy="3449880"/>
          </a:xfrm>
          <a:prstGeom prst="rect">
            <a:avLst/>
          </a:prstGeom>
        </p:spPr>
        <p:txBody>
          <a:bodyPr wrap="none" lIns="0" tIns="0" rIns="0" bIns="0" anchor="ctr"/>
          <a:lstStyle/>
          <a:p>
            <a:pPr algn="ctr"/>
            <a:r>
              <a:rPr lang="en-US"/>
              <a:t>Click to edit the title text format</a:t>
            </a:r>
            <a:endParaRPr/>
          </a:p>
        </p:txBody>
      </p:sp>
      <p:sp>
        <p:nvSpPr>
          <p:cNvPr id="6" name="PlaceHolder 2"/>
          <p:cNvSpPr>
            <a:spLocks noGrp="1"/>
          </p:cNvSpPr>
          <p:nvPr>
            <p:ph type="body"/>
          </p:nvPr>
        </p:nvSpPr>
        <p:spPr>
          <a:xfrm>
            <a:off x="1079640" y="5195160"/>
            <a:ext cx="12959640" cy="1198512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
        <p:nvSpPr>
          <p:cNvPr id="2" name="PlaceHolder 3"/>
          <p:cNvSpPr>
            <a:spLocks noGrp="1"/>
          </p:cNvSpPr>
          <p:nvPr>
            <p:ph type="dt"/>
          </p:nvPr>
        </p:nvSpPr>
        <p:spPr>
          <a:xfrm>
            <a:off x="1079640" y="19184400"/>
            <a:ext cx="3354840" cy="1424880"/>
          </a:xfrm>
          <a:prstGeom prst="rect">
            <a:avLst/>
          </a:prstGeom>
        </p:spPr>
        <p:txBody>
          <a:bodyPr wrap="none" lIns="0" tIns="0" rIns="0" bIns="0"/>
          <a:lstStyle/>
          <a:p>
            <a:r>
              <a:rPr lang="en-US" sz="1400"/>
              <a:t>&lt;date/time&gt;</a:t>
            </a:r>
            <a:endParaRPr/>
          </a:p>
        </p:txBody>
      </p:sp>
      <p:sp>
        <p:nvSpPr>
          <p:cNvPr id="3" name="PlaceHolder 4"/>
          <p:cNvSpPr>
            <a:spLocks noGrp="1"/>
          </p:cNvSpPr>
          <p:nvPr>
            <p:ph type="ftr"/>
          </p:nvPr>
        </p:nvSpPr>
        <p:spPr>
          <a:xfrm>
            <a:off x="5284440" y="19184400"/>
            <a:ext cx="4564080" cy="1424880"/>
          </a:xfrm>
          <a:prstGeom prst="rect">
            <a:avLst/>
          </a:prstGeom>
        </p:spPr>
        <p:txBody>
          <a:bodyPr wrap="none" lIns="0" tIns="0" rIns="0" bIns="0"/>
          <a:lstStyle/>
          <a:p>
            <a:pPr algn="ctr"/>
            <a:r>
              <a:rPr lang="en-US" sz="1400"/>
              <a:t>&lt;footer&gt;</a:t>
            </a:r>
            <a:endParaRPr/>
          </a:p>
        </p:txBody>
      </p:sp>
      <p:sp>
        <p:nvSpPr>
          <p:cNvPr id="4" name="PlaceHolder 5"/>
          <p:cNvSpPr>
            <a:spLocks noGrp="1"/>
          </p:cNvSpPr>
          <p:nvPr>
            <p:ph type="sldNum"/>
          </p:nvPr>
        </p:nvSpPr>
        <p:spPr>
          <a:xfrm>
            <a:off x="10684440" y="19184400"/>
            <a:ext cx="3354840" cy="1424880"/>
          </a:xfrm>
          <a:prstGeom prst="rect">
            <a:avLst/>
          </a:prstGeom>
        </p:spPr>
        <p:txBody>
          <a:bodyPr wrap="none" lIns="0" tIns="0" rIns="0" bIns="0"/>
          <a:lstStyle/>
          <a:p>
            <a:pPr algn="r"/>
            <a:fld id="{26E22631-9A9D-45B6-B1D0-1BDAC3C9CBF9}" type="slidenum">
              <a:rPr lang="en-US" sz="1400"/>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jpeg"/><Relationship Id="rId3" Type="http://schemas.openxmlformats.org/officeDocument/2006/relationships/image" Target="../media/image1.pn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e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jpe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37" name="CustomShape 1"/>
          <p:cNvSpPr/>
          <p:nvPr/>
        </p:nvSpPr>
        <p:spPr>
          <a:xfrm>
            <a:off x="360000" y="360000"/>
            <a:ext cx="14400000" cy="3240000"/>
          </a:xfrm>
          <a:prstGeom prst="rect">
            <a:avLst/>
          </a:prstGeom>
          <a:solidFill>
            <a:srgbClr val="E6E6E6"/>
          </a:solidFill>
          <a:ln>
            <a:solidFill>
              <a:srgbClr val="C5000B"/>
            </a:solidFill>
          </a:ln>
        </p:spPr>
        <p:txBody>
          <a:bodyPr wrap="none" lIns="90000" tIns="45000" rIns="90000" bIns="45000" anchor="ctr"/>
          <a:lstStyle/>
          <a:p>
            <a:pPr algn="ctr"/>
            <a:r>
              <a:rPr lang="tr-TR" sz="3600" b="1" dirty="0">
                <a:solidFill>
                  <a:srgbClr val="C5000B"/>
                </a:solidFill>
                <a:latin typeface="Ubuntu"/>
              </a:rPr>
              <a:t>ATADAN</a:t>
            </a:r>
            <a:endParaRPr dirty="0"/>
          </a:p>
          <a:p>
            <a:pPr algn="ctr"/>
            <a:r>
              <a:rPr lang="tr-TR" sz="2000" dirty="0">
                <a:latin typeface="Ubuntu"/>
              </a:rPr>
              <a:t>Umut Deniz ZORGÜL</a:t>
            </a:r>
          </a:p>
          <a:p>
            <a:pPr algn="ctr"/>
            <a:r>
              <a:rPr lang="tr-TR" sz="2000" dirty="0">
                <a:latin typeface="Ubuntu"/>
              </a:rPr>
              <a:t>Gizem AKGÖNÜLLÜ</a:t>
            </a:r>
          </a:p>
          <a:p>
            <a:pPr algn="ctr"/>
            <a:r>
              <a:rPr lang="tr-TR" sz="2000" dirty="0">
                <a:latin typeface="Ubuntu"/>
              </a:rPr>
              <a:t>Aybüke GÖKMEN</a:t>
            </a:r>
          </a:p>
          <a:p>
            <a:pPr algn="ctr"/>
            <a:r>
              <a:rPr lang="tr-TR" sz="2000" dirty="0">
                <a:latin typeface="Ubuntu"/>
              </a:rPr>
              <a:t>Özgür Bekir UZUN</a:t>
            </a:r>
          </a:p>
          <a:p>
            <a:pPr algn="ctr"/>
            <a:r>
              <a:rPr lang="tr-TR" sz="2000" dirty="0">
                <a:latin typeface="Ubuntu"/>
              </a:rPr>
              <a:t>Onur Kenan MARAŞ</a:t>
            </a:r>
          </a:p>
          <a:p>
            <a:pPr algn="ctr"/>
            <a:endParaRPr lang="tr-TR" sz="2000" dirty="0">
              <a:latin typeface="Ubuntu"/>
            </a:endParaRPr>
          </a:p>
          <a:p>
            <a:pPr algn="ctr"/>
            <a:r>
              <a:rPr lang="en-US" sz="2000" dirty="0" err="1">
                <a:latin typeface="Ubuntu"/>
              </a:rPr>
              <a:t>Adviso</a:t>
            </a:r>
            <a:r>
              <a:rPr lang="tr-TR" sz="2000" dirty="0">
                <a:latin typeface="Ubuntu"/>
              </a:rPr>
              <a:t>r: Dr. Gül TOKDEMİR</a:t>
            </a:r>
            <a:endParaRPr dirty="0"/>
          </a:p>
          <a:p>
            <a:pPr algn="ctr"/>
            <a:r>
              <a:rPr lang="en-US" sz="3000" b="1" dirty="0" err="1">
                <a:solidFill>
                  <a:srgbClr val="C5000B"/>
                </a:solidFill>
                <a:latin typeface="Ubuntu"/>
              </a:rPr>
              <a:t>Çankaya</a:t>
            </a:r>
            <a:r>
              <a:rPr lang="en-US" sz="3000" b="1" dirty="0">
                <a:solidFill>
                  <a:srgbClr val="C5000B"/>
                </a:solidFill>
                <a:latin typeface="Ubuntu"/>
              </a:rPr>
              <a:t> University, Department of Computer Engineering</a:t>
            </a:r>
            <a:endParaRPr dirty="0"/>
          </a:p>
        </p:txBody>
      </p:sp>
      <p:pic>
        <p:nvPicPr>
          <p:cNvPr id="38" name="Resim 37"/>
          <p:cNvPicPr/>
          <p:nvPr/>
        </p:nvPicPr>
        <p:blipFill>
          <a:blip r:embed="rId3"/>
          <a:stretch>
            <a:fillRect/>
          </a:stretch>
        </p:blipFill>
        <p:spPr>
          <a:xfrm>
            <a:off x="576000" y="576000"/>
            <a:ext cx="2160000" cy="2160000"/>
          </a:xfrm>
          <a:prstGeom prst="rect">
            <a:avLst/>
          </a:prstGeom>
        </p:spPr>
      </p:pic>
      <p:pic>
        <p:nvPicPr>
          <p:cNvPr id="39" name="Resim 38"/>
          <p:cNvPicPr/>
          <p:nvPr/>
        </p:nvPicPr>
        <p:blipFill>
          <a:blip r:embed="rId4"/>
          <a:stretch>
            <a:fillRect/>
          </a:stretch>
        </p:blipFill>
        <p:spPr>
          <a:xfrm>
            <a:off x="12384000" y="576000"/>
            <a:ext cx="2160000" cy="2160000"/>
          </a:xfrm>
          <a:prstGeom prst="rect">
            <a:avLst/>
          </a:prstGeom>
        </p:spPr>
      </p:pic>
      <p:sp>
        <p:nvSpPr>
          <p:cNvPr id="40" name="CustomShape 2"/>
          <p:cNvSpPr/>
          <p:nvPr/>
        </p:nvSpPr>
        <p:spPr>
          <a:xfrm>
            <a:off x="360000" y="3959999"/>
            <a:ext cx="4572000" cy="4524866"/>
          </a:xfrm>
          <a:prstGeom prst="rect">
            <a:avLst/>
          </a:prstGeom>
          <a:solidFill>
            <a:srgbClr val="E6E6E6"/>
          </a:solidFill>
          <a:ln>
            <a:solidFill>
              <a:srgbClr val="C5000B"/>
            </a:solidFill>
          </a:ln>
        </p:spPr>
        <p:txBody>
          <a:bodyPr lIns="90000" tIns="45000" rIns="90000" bIns="45000"/>
          <a:lstStyle/>
          <a:p>
            <a:pPr algn="ctr"/>
            <a:r>
              <a:rPr lang="en-US" sz="3000" b="1" dirty="0">
                <a:solidFill>
                  <a:srgbClr val="C5000B"/>
                </a:solidFill>
                <a:latin typeface="Ubuntu" panose="020B0504030602030204"/>
              </a:rPr>
              <a:t>Abstract</a:t>
            </a:r>
            <a:endParaRPr dirty="0"/>
          </a:p>
          <a:p>
            <a:pPr algn="just">
              <a:lnSpc>
                <a:spcPct val="107000"/>
              </a:lnSpc>
              <a:spcAft>
                <a:spcPts val="800"/>
              </a:spcAft>
            </a:pPr>
            <a:r>
              <a:rPr lang="tr-TR" kern="100" dirty="0">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Many</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plant</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health</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systems</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around</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the</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world</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have</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fund</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seriously</a:t>
            </a:r>
            <a:r>
              <a:rPr lang="tr-TR" sz="1800" kern="100" dirty="0">
                <a:effectLst/>
                <a:ea typeface="Calibri" panose="020F0502020204030204" pitchFamily="34" charset="0"/>
                <a:cs typeface="Times New Roman" panose="02020603050405020304" pitchFamily="18" charset="0"/>
              </a:rPr>
              <a:t> in </a:t>
            </a:r>
            <a:r>
              <a:rPr lang="tr-TR" sz="1800" kern="100" dirty="0" err="1">
                <a:effectLst/>
                <a:ea typeface="Calibri" panose="020F0502020204030204" pitchFamily="34" charset="0"/>
                <a:cs typeface="Times New Roman" panose="02020603050405020304" pitchFamily="18" charset="0"/>
              </a:rPr>
              <a:t>the</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cure</a:t>
            </a:r>
            <a:r>
              <a:rPr lang="tr-TR" sz="1800" kern="100" dirty="0">
                <a:effectLst/>
                <a:ea typeface="Calibri" panose="020F0502020204030204" pitchFamily="34" charset="0"/>
                <a:cs typeface="Times New Roman" panose="02020603050405020304" pitchFamily="18" charset="0"/>
              </a:rPr>
              <a:t> of </a:t>
            </a:r>
            <a:r>
              <a:rPr lang="tr-TR" sz="1800" kern="100" dirty="0" err="1">
                <a:effectLst/>
                <a:ea typeface="Calibri" panose="020F0502020204030204" pitchFamily="34" charset="0"/>
                <a:cs typeface="Times New Roman" panose="02020603050405020304" pitchFamily="18" charset="0"/>
              </a:rPr>
              <a:t>different</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illness</a:t>
            </a:r>
            <a:r>
              <a:rPr lang="tr-TR" sz="1800" kern="100" dirty="0">
                <a:effectLst/>
                <a:ea typeface="Calibri" panose="020F0502020204030204" pitchFamily="34" charset="0"/>
                <a:cs typeface="Times New Roman" panose="02020603050405020304" pitchFamily="18" charset="0"/>
              </a:rPr>
              <a:t>, but they yet </a:t>
            </a:r>
            <a:r>
              <a:rPr lang="tr-TR" sz="1800" kern="100" dirty="0" err="1">
                <a:effectLst/>
                <a:ea typeface="Calibri" panose="020F0502020204030204" pitchFamily="34" charset="0"/>
                <a:cs typeface="Times New Roman" panose="02020603050405020304" pitchFamily="18" charset="0"/>
              </a:rPr>
              <a:t>fall</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behind</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when</a:t>
            </a:r>
            <a:r>
              <a:rPr lang="tr-TR" sz="1800" kern="100" dirty="0">
                <a:effectLst/>
                <a:ea typeface="Calibri" panose="020F0502020204030204" pitchFamily="34" charset="0"/>
                <a:cs typeface="Times New Roman" panose="02020603050405020304" pitchFamily="18" charset="0"/>
              </a:rPr>
              <a:t> it </a:t>
            </a:r>
            <a:r>
              <a:rPr lang="tr-TR" sz="1800" kern="100" dirty="0" err="1">
                <a:effectLst/>
                <a:ea typeface="Calibri" panose="020F0502020204030204" pitchFamily="34" charset="0"/>
                <a:cs typeface="Times New Roman" panose="02020603050405020304" pitchFamily="18" charset="0"/>
              </a:rPr>
              <a:t>comes</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to</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exploring</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ways</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to</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get</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ahead</a:t>
            </a:r>
            <a:r>
              <a:rPr lang="tr-TR" sz="1800" kern="100" dirty="0">
                <a:effectLst/>
                <a:ea typeface="Calibri" panose="020F0502020204030204" pitchFamily="34" charset="0"/>
                <a:cs typeface="Times New Roman" panose="02020603050405020304" pitchFamily="18" charset="0"/>
              </a:rPr>
              <a:t> of </a:t>
            </a:r>
            <a:r>
              <a:rPr lang="tr-TR" sz="1800" kern="100" dirty="0" err="1">
                <a:effectLst/>
                <a:ea typeface="Calibri" panose="020F0502020204030204" pitchFamily="34" charset="0"/>
                <a:cs typeface="Times New Roman" panose="02020603050405020304" pitchFamily="18" charset="0"/>
              </a:rPr>
              <a:t>them</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Because</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plant</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diseases</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are</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spreading</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quickly</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decision</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support</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systems</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are</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needed</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to</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detect</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them</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early</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and</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make</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wiser</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judgments</a:t>
            </a:r>
            <a:r>
              <a:rPr lang="tr-TR" sz="1800" kern="100" dirty="0">
                <a:effectLst/>
                <a:ea typeface="Calibri" panose="020F0502020204030204" pitchFamily="34" charset="0"/>
                <a:cs typeface="Times New Roman" panose="02020603050405020304" pitchFamily="18" charset="0"/>
              </a:rPr>
              <a:t> on how </a:t>
            </a:r>
            <a:r>
              <a:rPr lang="tr-TR" sz="1800" kern="100" dirty="0" err="1">
                <a:effectLst/>
                <a:ea typeface="Calibri" panose="020F0502020204030204" pitchFamily="34" charset="0"/>
                <a:cs typeface="Times New Roman" panose="02020603050405020304" pitchFamily="18" charset="0"/>
              </a:rPr>
              <a:t>to</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properly</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treat</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them</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In</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this</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project</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our</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major</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goal</a:t>
            </a:r>
            <a:r>
              <a:rPr lang="tr-TR" sz="1800" kern="100" dirty="0">
                <a:effectLst/>
                <a:ea typeface="Calibri" panose="020F0502020204030204" pitchFamily="34" charset="0"/>
                <a:cs typeface="Times New Roman" panose="02020603050405020304" pitchFamily="18" charset="0"/>
              </a:rPr>
              <a:t> is </a:t>
            </a:r>
            <a:r>
              <a:rPr lang="tr-TR" sz="1800" kern="100" dirty="0" err="1">
                <a:effectLst/>
                <a:ea typeface="Calibri" panose="020F0502020204030204" pitchFamily="34" charset="0"/>
                <a:cs typeface="Times New Roman" panose="02020603050405020304" pitchFamily="18" charset="0"/>
              </a:rPr>
              <a:t>to</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provide</a:t>
            </a:r>
            <a:r>
              <a:rPr lang="tr-TR" sz="1800" kern="100" dirty="0">
                <a:effectLst/>
                <a:ea typeface="Calibri" panose="020F0502020204030204" pitchFamily="34" charset="0"/>
                <a:cs typeface="Times New Roman" panose="02020603050405020304" pitchFamily="18" charset="0"/>
              </a:rPr>
              <a:t> an </a:t>
            </a:r>
            <a:r>
              <a:rPr lang="tr-TR" sz="1800" kern="100" dirty="0" err="1">
                <a:effectLst/>
                <a:ea typeface="Calibri" panose="020F0502020204030204" pitchFamily="34" charset="0"/>
                <a:cs typeface="Times New Roman" panose="02020603050405020304" pitchFamily="18" charset="0"/>
              </a:rPr>
              <a:t>application</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for</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those</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who</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wish</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to</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monitor</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their</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plants</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when</a:t>
            </a:r>
            <a:r>
              <a:rPr lang="tr-TR" sz="1800" kern="100" dirty="0">
                <a:effectLst/>
                <a:ea typeface="Calibri" panose="020F0502020204030204" pitchFamily="34" charset="0"/>
                <a:cs typeface="Times New Roman" panose="02020603050405020304" pitchFamily="18" charset="0"/>
              </a:rPr>
              <a:t> they </a:t>
            </a:r>
            <a:r>
              <a:rPr lang="tr-TR" sz="1800" kern="100" dirty="0" err="1">
                <a:effectLst/>
                <a:ea typeface="Calibri" panose="020F0502020204030204" pitchFamily="34" charset="0"/>
                <a:cs typeface="Times New Roman" panose="02020603050405020304" pitchFamily="18" charset="0"/>
              </a:rPr>
              <a:t>suspect</a:t>
            </a:r>
            <a:r>
              <a:rPr lang="tr-TR" sz="1800" kern="100" dirty="0">
                <a:effectLst/>
                <a:ea typeface="Calibri" panose="020F0502020204030204" pitchFamily="34" charset="0"/>
                <a:cs typeface="Times New Roman" panose="02020603050405020304" pitchFamily="18" charset="0"/>
              </a:rPr>
              <a:t> a </a:t>
            </a:r>
            <a:r>
              <a:rPr lang="tr-TR" sz="1800" kern="100" dirty="0" err="1">
                <a:effectLst/>
                <a:ea typeface="Calibri" panose="020F0502020204030204" pitchFamily="34" charset="0"/>
                <a:cs typeface="Times New Roman" panose="02020603050405020304" pitchFamily="18" charset="0"/>
              </a:rPr>
              <a:t>disease</a:t>
            </a:r>
            <a:r>
              <a:rPr lang="tr-TR" sz="1800" kern="100" dirty="0">
                <a:effectLst/>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threat</a:t>
            </a:r>
            <a:r>
              <a:rPr lang="tr-TR" sz="1800" kern="100" dirty="0">
                <a:effectLst/>
                <a:ea typeface="Calibri" panose="020F0502020204030204" pitchFamily="34" charset="0"/>
                <a:cs typeface="Times New Roman" panose="02020603050405020304" pitchFamily="18" charset="0"/>
              </a:rPr>
              <a:t>.</a:t>
            </a:r>
            <a:endParaRPr lang="tr-TR"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1" name="CustomShape 3"/>
          <p:cNvSpPr/>
          <p:nvPr/>
        </p:nvSpPr>
        <p:spPr>
          <a:xfrm>
            <a:off x="5274000" y="3960000"/>
            <a:ext cx="4572000" cy="4524866"/>
          </a:xfrm>
          <a:prstGeom prst="rect">
            <a:avLst/>
          </a:prstGeom>
          <a:solidFill>
            <a:srgbClr val="E6E6E6"/>
          </a:solidFill>
          <a:ln>
            <a:solidFill>
              <a:srgbClr val="C5000B"/>
            </a:solidFill>
          </a:ln>
        </p:spPr>
        <p:txBody>
          <a:bodyPr/>
          <a:lstStyle/>
          <a:p>
            <a:pPr algn="just"/>
            <a:endParaRPr lang="en-US" sz="1800" dirty="0"/>
          </a:p>
        </p:txBody>
      </p:sp>
      <p:sp>
        <p:nvSpPr>
          <p:cNvPr id="42" name="CustomShape 4"/>
          <p:cNvSpPr/>
          <p:nvPr/>
        </p:nvSpPr>
        <p:spPr>
          <a:xfrm>
            <a:off x="392117" y="8841271"/>
            <a:ext cx="4572000" cy="4952444"/>
          </a:xfrm>
          <a:prstGeom prst="rect">
            <a:avLst/>
          </a:prstGeom>
          <a:solidFill>
            <a:srgbClr val="E6E6E6"/>
          </a:solidFill>
          <a:ln>
            <a:solidFill>
              <a:srgbClr val="C5000B"/>
            </a:solidFill>
          </a:ln>
        </p:spPr>
        <p:txBody>
          <a:bodyPr lIns="90000" tIns="45000" rIns="90000" bIns="45000"/>
          <a:lstStyle/>
          <a:p>
            <a:pPr algn="ctr"/>
            <a:r>
              <a:rPr lang="en-US" sz="3000" b="1" dirty="0">
                <a:solidFill>
                  <a:srgbClr val="C5000B"/>
                </a:solidFill>
                <a:latin typeface="Ubuntu"/>
              </a:rPr>
              <a:t>Introduction</a:t>
            </a:r>
            <a:endParaRPr dirty="0"/>
          </a:p>
          <a:p>
            <a:pPr algn="just"/>
            <a:r>
              <a:rPr lang="tr-TR" dirty="0"/>
              <a:t> </a:t>
            </a:r>
            <a:r>
              <a:rPr lang="en-US" dirty="0"/>
              <a:t>With the ATADAN mobile application, you can quickly reduce plant disease symptoms on the leaves. It gives you the ability to take pictures and monitor changes over time, making it easy to monitor the health of your plants over the long term. We will take a photo of a plant and then show the user the type of plant, its disease and remedies. At the same time, our application will show the closest pesticide dealer to the user. The user can then make a personal album about a particular plant so that they can track changes such as the plant becoming infected or changing color.</a:t>
            </a:r>
            <a:endParaRPr dirty="0"/>
          </a:p>
        </p:txBody>
      </p:sp>
      <p:sp>
        <p:nvSpPr>
          <p:cNvPr id="43" name="CustomShape 5"/>
          <p:cNvSpPr/>
          <p:nvPr/>
        </p:nvSpPr>
        <p:spPr>
          <a:xfrm>
            <a:off x="359350" y="16681061"/>
            <a:ext cx="9513796" cy="4374330"/>
          </a:xfrm>
          <a:prstGeom prst="rect">
            <a:avLst/>
          </a:prstGeom>
          <a:solidFill>
            <a:srgbClr val="E6E6E6"/>
          </a:solidFill>
          <a:ln>
            <a:solidFill>
              <a:srgbClr val="C5000B"/>
            </a:solidFill>
          </a:ln>
        </p:spPr>
        <p:txBody>
          <a:bodyPr lIns="90000" tIns="45000" rIns="90000" bIns="45000"/>
          <a:lstStyle/>
          <a:p>
            <a:pPr algn="ctr"/>
            <a:endParaRPr dirty="0"/>
          </a:p>
        </p:txBody>
      </p:sp>
      <p:sp>
        <p:nvSpPr>
          <p:cNvPr id="44" name="CustomShape 6"/>
          <p:cNvSpPr/>
          <p:nvPr/>
        </p:nvSpPr>
        <p:spPr>
          <a:xfrm>
            <a:off x="10243259" y="3959999"/>
            <a:ext cx="4572000" cy="5789286"/>
          </a:xfrm>
          <a:prstGeom prst="rect">
            <a:avLst/>
          </a:prstGeom>
          <a:solidFill>
            <a:srgbClr val="E6E6E6"/>
          </a:solidFill>
          <a:ln>
            <a:solidFill>
              <a:srgbClr val="C5000B"/>
            </a:solidFill>
          </a:ln>
        </p:spPr>
        <p:txBody>
          <a:bodyPr lIns="90000" tIns="45000" rIns="90000" bIns="45000"/>
          <a:lstStyle/>
          <a:p>
            <a:pPr algn="ctr"/>
            <a:endParaRPr lang="tr-TR" dirty="0"/>
          </a:p>
          <a:p>
            <a:pPr algn="just"/>
            <a:r>
              <a:rPr lang="tr-TR" dirty="0"/>
              <a:t> </a:t>
            </a:r>
            <a:r>
              <a:rPr lang="en-US" sz="1800" kern="100" dirty="0">
                <a:effectLst/>
                <a:ea typeface="Calibri" panose="020F0502020204030204" pitchFamily="34" charset="0"/>
                <a:cs typeface="Times New Roman" panose="02020603050405020304" pitchFamily="18" charset="0"/>
              </a:rPr>
              <a:t>Thanks to the ATADAN mobile application, plant owners or agricultural people will be able to diagnose plant diseases early and accurately by taking a photo of their plant or adding it from an album. The application will easily show the user the natural or chemical solutions of diseases. At the same time, it will show the pesticide shops closest to the user's location on the map. There is a part where you will contribute to AI. ATADAN administrators can view and download the photos uploaded by users on the web page and use them in model </a:t>
            </a:r>
            <a:r>
              <a:rPr lang="en-US" sz="1800" kern="100" dirty="0" err="1">
                <a:effectLst/>
                <a:ea typeface="Calibri" panose="020F0502020204030204" pitchFamily="34" charset="0"/>
                <a:cs typeface="Times New Roman" panose="02020603050405020304" pitchFamily="18" charset="0"/>
              </a:rPr>
              <a:t>training.In</a:t>
            </a:r>
            <a:r>
              <a:rPr lang="en-US" sz="1800" kern="100" dirty="0">
                <a:effectLst/>
                <a:ea typeface="Calibri" panose="020F0502020204030204" pitchFamily="34" charset="0"/>
                <a:cs typeface="Times New Roman" panose="02020603050405020304" pitchFamily="18" charset="0"/>
              </a:rPr>
              <a:t> the solution stages of these applications, we used machine learning, image processing, TensorFlow AI model, CNN and various classification algorithms. On the mobile application side, we used </a:t>
            </a:r>
            <a:r>
              <a:rPr lang="en-US" sz="1800" kern="100" dirty="0" err="1">
                <a:effectLst/>
                <a:ea typeface="Calibri" panose="020F0502020204030204" pitchFamily="34" charset="0"/>
                <a:cs typeface="Times New Roman" panose="02020603050405020304" pitchFamily="18" charset="0"/>
              </a:rPr>
              <a:t>.Net</a:t>
            </a:r>
            <a:r>
              <a:rPr lang="en-US" sz="1800" kern="100" dirty="0">
                <a:effectLst/>
                <a:ea typeface="Calibri" panose="020F0502020204030204" pitchFamily="34" charset="0"/>
                <a:cs typeface="Times New Roman" panose="02020603050405020304" pitchFamily="18" charset="0"/>
              </a:rPr>
              <a:t> Maui, Onion, Control Maps, Six Labors.</a:t>
            </a:r>
            <a:endParaRPr lang="tr-TR" sz="1800" kern="100" dirty="0">
              <a:effectLst/>
              <a:ea typeface="Calibri" panose="020F0502020204030204" pitchFamily="34" charset="0"/>
              <a:cs typeface="Times New Roman" panose="02020603050405020304" pitchFamily="18" charset="0"/>
            </a:endParaRPr>
          </a:p>
          <a:p>
            <a:pPr algn="just"/>
            <a:endParaRPr lang="tr-TR" dirty="0"/>
          </a:p>
        </p:txBody>
      </p:sp>
      <p:sp>
        <p:nvSpPr>
          <p:cNvPr id="45" name="CustomShape 7"/>
          <p:cNvSpPr/>
          <p:nvPr/>
        </p:nvSpPr>
        <p:spPr>
          <a:xfrm>
            <a:off x="10243259" y="9884545"/>
            <a:ext cx="4572000" cy="5262016"/>
          </a:xfrm>
          <a:prstGeom prst="rect">
            <a:avLst/>
          </a:prstGeom>
          <a:solidFill>
            <a:srgbClr val="E6E6E6"/>
          </a:solidFill>
          <a:ln>
            <a:solidFill>
              <a:srgbClr val="C5000B"/>
            </a:solidFill>
          </a:ln>
        </p:spPr>
        <p:txBody>
          <a:bodyPr lIns="90000" tIns="45000" rIns="90000" bIns="45000"/>
          <a:lstStyle/>
          <a:p>
            <a:pPr algn="ctr"/>
            <a:r>
              <a:rPr lang="en-US" sz="3000" b="1" dirty="0">
                <a:solidFill>
                  <a:srgbClr val="C5000B"/>
                </a:solidFill>
                <a:latin typeface="Ubuntu"/>
              </a:rPr>
              <a:t>Results &amp; Conclusion</a:t>
            </a:r>
            <a:endParaRPr dirty="0"/>
          </a:p>
          <a:p>
            <a:pPr algn="just"/>
            <a:r>
              <a:rPr lang="tr-TR" dirty="0"/>
              <a:t> </a:t>
            </a:r>
            <a:r>
              <a:rPr lang="en-US" dirty="0"/>
              <a:t>The main purpose of our project is to create an application to guide people. Our research has shown us that people who think that their plants have a disease can reduce the death rate in plants by using our application and that people who use our application can be more conscious about plant diseases.</a:t>
            </a:r>
            <a:r>
              <a:rPr lang="tr-TR" dirty="0"/>
              <a:t> </a:t>
            </a:r>
            <a:r>
              <a:rPr lang="en-US" dirty="0"/>
              <a:t>As a result, you can detect the disease from the photo of the plant from our mobile application and you can find solutions for this disease or the nearest pesticide dealer to your location. With this application, you can also contribute to the AI model. Authorized persons can view and download the photos that users have uploaded to the web page and use them in model training.</a:t>
            </a:r>
            <a:endParaRPr dirty="0"/>
          </a:p>
        </p:txBody>
      </p:sp>
      <p:sp>
        <p:nvSpPr>
          <p:cNvPr id="46" name="CustomShape 8"/>
          <p:cNvSpPr/>
          <p:nvPr/>
        </p:nvSpPr>
        <p:spPr>
          <a:xfrm>
            <a:off x="10243262" y="15281821"/>
            <a:ext cx="4571998" cy="1320057"/>
          </a:xfrm>
          <a:prstGeom prst="rect">
            <a:avLst/>
          </a:prstGeom>
          <a:solidFill>
            <a:srgbClr val="E6E6E6"/>
          </a:solidFill>
          <a:ln>
            <a:solidFill>
              <a:srgbClr val="C5000B"/>
            </a:solidFill>
          </a:ln>
        </p:spPr>
        <p:txBody>
          <a:bodyPr lIns="90000" tIns="45000" rIns="90000" bIns="45000"/>
          <a:lstStyle/>
          <a:p>
            <a:pPr algn="ctr"/>
            <a:r>
              <a:rPr lang="en-US" sz="3000" b="1" dirty="0">
                <a:solidFill>
                  <a:srgbClr val="C5000B"/>
                </a:solidFill>
                <a:latin typeface="Ubuntu" panose="020B0504030602030204" pitchFamily="34" charset="0"/>
              </a:rPr>
              <a:t>Acknowledgement</a:t>
            </a:r>
            <a:endParaRPr dirty="0">
              <a:latin typeface="Ubuntu" panose="020B0504030602030204" pitchFamily="34" charset="0"/>
            </a:endParaRPr>
          </a:p>
          <a:p>
            <a:pPr algn="just"/>
            <a:r>
              <a:rPr lang="tr-TR" dirty="0"/>
              <a:t> </a:t>
            </a:r>
            <a:r>
              <a:rPr lang="en-US" dirty="0"/>
              <a:t>We would like to thank our advisor Gül </a:t>
            </a:r>
            <a:r>
              <a:rPr lang="en-US" dirty="0" err="1"/>
              <a:t>Tokdemir</a:t>
            </a:r>
            <a:r>
              <a:rPr lang="en-US" dirty="0"/>
              <a:t> for introducing us to this project and for her support.</a:t>
            </a:r>
          </a:p>
          <a:p>
            <a:pPr algn="just"/>
            <a:endParaRPr dirty="0"/>
          </a:p>
        </p:txBody>
      </p:sp>
      <p:sp>
        <p:nvSpPr>
          <p:cNvPr id="50" name="CustomShape 10"/>
          <p:cNvSpPr/>
          <p:nvPr/>
        </p:nvSpPr>
        <p:spPr>
          <a:xfrm>
            <a:off x="5274000" y="8811096"/>
            <a:ext cx="4572000" cy="3662623"/>
          </a:xfrm>
          <a:prstGeom prst="rect">
            <a:avLst/>
          </a:prstGeom>
          <a:solidFill>
            <a:srgbClr val="E6E6E6"/>
          </a:solidFill>
          <a:ln>
            <a:solidFill>
              <a:srgbClr val="C5000B"/>
            </a:solidFill>
          </a:ln>
        </p:spPr>
      </p:sp>
      <p:sp>
        <p:nvSpPr>
          <p:cNvPr id="51" name="CustomShape 11"/>
          <p:cNvSpPr/>
          <p:nvPr/>
        </p:nvSpPr>
        <p:spPr>
          <a:xfrm>
            <a:off x="5288584" y="12920037"/>
            <a:ext cx="4572000" cy="3338041"/>
          </a:xfrm>
          <a:prstGeom prst="rect">
            <a:avLst/>
          </a:prstGeom>
          <a:solidFill>
            <a:srgbClr val="E6E6E6"/>
          </a:solidFill>
          <a:ln>
            <a:solidFill>
              <a:srgbClr val="C5000B"/>
            </a:solidFill>
          </a:ln>
        </p:spPr>
      </p:sp>
      <p:sp>
        <p:nvSpPr>
          <p:cNvPr id="58" name="TextShape 18"/>
          <p:cNvSpPr txBox="1"/>
          <p:nvPr/>
        </p:nvSpPr>
        <p:spPr>
          <a:xfrm>
            <a:off x="6267240" y="5722407"/>
            <a:ext cx="2762460" cy="362655"/>
          </a:xfrm>
          <a:prstGeom prst="rect">
            <a:avLst/>
          </a:prstGeom>
        </p:spPr>
        <p:txBody>
          <a:bodyPr wrap="none" lIns="90000" tIns="45000" rIns="90000" bIns="45000"/>
          <a:lstStyle/>
          <a:p>
            <a:r>
              <a:rPr lang="en-US" sz="1600" b="1" dirty="0">
                <a:solidFill>
                  <a:srgbClr val="C5000B"/>
                </a:solidFill>
              </a:rPr>
              <a:t>Figure 1 –</a:t>
            </a:r>
            <a:r>
              <a:rPr lang="tr-TR" sz="1600" b="1" dirty="0">
                <a:solidFill>
                  <a:srgbClr val="C5000B"/>
                </a:solidFill>
              </a:rPr>
              <a:t> Activity </a:t>
            </a:r>
            <a:r>
              <a:rPr lang="tr-TR" sz="1600" b="1" dirty="0" err="1">
                <a:solidFill>
                  <a:srgbClr val="C5000B"/>
                </a:solidFill>
              </a:rPr>
              <a:t>Diagram</a:t>
            </a:r>
            <a:endParaRPr sz="1600" dirty="0"/>
          </a:p>
        </p:txBody>
      </p:sp>
      <p:sp>
        <p:nvSpPr>
          <p:cNvPr id="92" name="TextShape 52"/>
          <p:cNvSpPr txBox="1"/>
          <p:nvPr/>
        </p:nvSpPr>
        <p:spPr>
          <a:xfrm>
            <a:off x="6086787" y="12050737"/>
            <a:ext cx="2890186" cy="373680"/>
          </a:xfrm>
          <a:prstGeom prst="rect">
            <a:avLst/>
          </a:prstGeom>
        </p:spPr>
        <p:txBody>
          <a:bodyPr wrap="none" lIns="90000" tIns="45000" rIns="90000" bIns="45000"/>
          <a:lstStyle/>
          <a:p>
            <a:r>
              <a:rPr lang="en-US" sz="1600" b="1" dirty="0">
                <a:solidFill>
                  <a:srgbClr val="C5000B"/>
                </a:solidFill>
              </a:rPr>
              <a:t>Figure </a:t>
            </a:r>
            <a:r>
              <a:rPr lang="tr-TR" sz="1600" b="1" dirty="0">
                <a:solidFill>
                  <a:srgbClr val="C5000B"/>
                </a:solidFill>
              </a:rPr>
              <a:t>3 – </a:t>
            </a:r>
            <a:r>
              <a:rPr lang="tr-TR" sz="1600" b="1" dirty="0" err="1">
                <a:solidFill>
                  <a:srgbClr val="C5000B"/>
                </a:solidFill>
              </a:rPr>
              <a:t>Use</a:t>
            </a:r>
            <a:r>
              <a:rPr lang="tr-TR" sz="1600" b="1" dirty="0">
                <a:solidFill>
                  <a:srgbClr val="C5000B"/>
                </a:solidFill>
              </a:rPr>
              <a:t> Case </a:t>
            </a:r>
            <a:r>
              <a:rPr lang="tr-TR" sz="1600" b="1" dirty="0" err="1">
                <a:solidFill>
                  <a:srgbClr val="C5000B"/>
                </a:solidFill>
              </a:rPr>
              <a:t>Diagram</a:t>
            </a:r>
            <a:endParaRPr sz="1600" dirty="0"/>
          </a:p>
        </p:txBody>
      </p:sp>
      <p:sp>
        <p:nvSpPr>
          <p:cNvPr id="93" name="TextShape 53"/>
          <p:cNvSpPr txBox="1"/>
          <p:nvPr/>
        </p:nvSpPr>
        <p:spPr>
          <a:xfrm>
            <a:off x="10676524" y="20712369"/>
            <a:ext cx="1228500" cy="196872"/>
          </a:xfrm>
          <a:prstGeom prst="rect">
            <a:avLst/>
          </a:prstGeom>
        </p:spPr>
        <p:txBody>
          <a:bodyPr wrap="none" lIns="90000" tIns="45000" rIns="90000" bIns="45000"/>
          <a:lstStyle/>
          <a:p>
            <a:r>
              <a:rPr lang="tr-TR" sz="900" b="1" dirty="0">
                <a:solidFill>
                  <a:srgbClr val="C5000B"/>
                </a:solidFill>
              </a:rPr>
              <a:t>Gizem </a:t>
            </a:r>
            <a:r>
              <a:rPr lang="tr-TR" sz="900" b="1" dirty="0" err="1">
                <a:solidFill>
                  <a:srgbClr val="C5000B"/>
                </a:solidFill>
              </a:rPr>
              <a:t>AKGÖNÜLLÜc</a:t>
            </a:r>
            <a:endParaRPr sz="900" dirty="0"/>
          </a:p>
        </p:txBody>
      </p:sp>
      <p:pic>
        <p:nvPicPr>
          <p:cNvPr id="6" name="Resim 5" descr="metin, ekran görüntüsü, diyagram, çizgi içeren bir resim&#10;&#10;Açıklama otomatik olarak oluşturuldu">
            <a:extLst>
              <a:ext uri="{FF2B5EF4-FFF2-40B4-BE49-F238E27FC236}">
                <a16:creationId xmlns:a16="http://schemas.microsoft.com/office/drawing/2014/main" id="{AF163C87-C065-66A2-33A1-7703F1E8F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8955" y="4034970"/>
            <a:ext cx="4321440" cy="1627109"/>
          </a:xfrm>
          <a:prstGeom prst="rect">
            <a:avLst/>
          </a:prstGeom>
        </p:spPr>
      </p:pic>
      <p:pic>
        <p:nvPicPr>
          <p:cNvPr id="8" name="Resim 7" descr="metin, ekran görüntüsü, diyagram, çizgi içeren bir resim&#10;&#10;Açıklama otomatik olarak oluşturuldu">
            <a:extLst>
              <a:ext uri="{FF2B5EF4-FFF2-40B4-BE49-F238E27FC236}">
                <a16:creationId xmlns:a16="http://schemas.microsoft.com/office/drawing/2014/main" id="{779B7740-DAD6-C4F0-2D71-4FD663108C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8955" y="6168725"/>
            <a:ext cx="4321440" cy="1895159"/>
          </a:xfrm>
          <a:prstGeom prst="rect">
            <a:avLst/>
          </a:prstGeom>
        </p:spPr>
      </p:pic>
      <p:pic>
        <p:nvPicPr>
          <p:cNvPr id="10" name="Resim 9" descr="metin, ekran görüntüsü, diyagram, yazı tipi içeren bir resim&#10;&#10;Açıklama otomatik olarak oluşturuldu">
            <a:extLst>
              <a:ext uri="{FF2B5EF4-FFF2-40B4-BE49-F238E27FC236}">
                <a16:creationId xmlns:a16="http://schemas.microsoft.com/office/drawing/2014/main" id="{DAFEBDA1-46A8-9AA8-9949-996EE904E699}"/>
              </a:ext>
            </a:extLst>
          </p:cNvPr>
          <p:cNvPicPr>
            <a:picLocks noChangeAspect="1"/>
          </p:cNvPicPr>
          <p:nvPr/>
        </p:nvPicPr>
        <p:blipFill rotWithShape="1">
          <a:blip r:embed="rId7">
            <a:extLst>
              <a:ext uri="{28A0092B-C50C-407E-A947-70E740481C1C}">
                <a14:useLocalDpi xmlns:a14="http://schemas.microsoft.com/office/drawing/2010/main" val="0"/>
              </a:ext>
            </a:extLst>
          </a:blip>
          <a:srcRect l="12923" t="13126" r="9204" b="9061"/>
          <a:stretch/>
        </p:blipFill>
        <p:spPr>
          <a:xfrm>
            <a:off x="5371160" y="9032531"/>
            <a:ext cx="4329190" cy="3018206"/>
          </a:xfrm>
          <a:prstGeom prst="rect">
            <a:avLst/>
          </a:prstGeom>
        </p:spPr>
      </p:pic>
      <p:sp>
        <p:nvSpPr>
          <p:cNvPr id="12" name="TextShape 52">
            <a:extLst>
              <a:ext uri="{FF2B5EF4-FFF2-40B4-BE49-F238E27FC236}">
                <a16:creationId xmlns:a16="http://schemas.microsoft.com/office/drawing/2014/main" id="{DFE9C215-DEC1-110D-DB0C-A21BA7F76578}"/>
              </a:ext>
            </a:extLst>
          </p:cNvPr>
          <p:cNvSpPr txBox="1"/>
          <p:nvPr/>
        </p:nvSpPr>
        <p:spPr>
          <a:xfrm>
            <a:off x="6309619" y="15861063"/>
            <a:ext cx="2585520" cy="373680"/>
          </a:xfrm>
          <a:prstGeom prst="rect">
            <a:avLst/>
          </a:prstGeom>
        </p:spPr>
        <p:txBody>
          <a:bodyPr wrap="none" lIns="90000" tIns="45000" rIns="90000" bIns="45000"/>
          <a:lstStyle/>
          <a:p>
            <a:r>
              <a:rPr lang="tr-TR" sz="1600" b="1" dirty="0" err="1">
                <a:solidFill>
                  <a:srgbClr val="C5000B"/>
                </a:solidFill>
              </a:rPr>
              <a:t>Figure</a:t>
            </a:r>
            <a:r>
              <a:rPr lang="tr-TR" sz="1600" b="1" dirty="0">
                <a:solidFill>
                  <a:srgbClr val="C5000B"/>
                </a:solidFill>
              </a:rPr>
              <a:t> 4 – Class </a:t>
            </a:r>
            <a:r>
              <a:rPr lang="tr-TR" sz="1600" b="1" dirty="0" err="1">
                <a:solidFill>
                  <a:srgbClr val="C5000B"/>
                </a:solidFill>
              </a:rPr>
              <a:t>Diagram</a:t>
            </a:r>
            <a:endParaRPr sz="1600" dirty="0"/>
          </a:p>
        </p:txBody>
      </p:sp>
      <p:sp>
        <p:nvSpPr>
          <p:cNvPr id="13" name="TextShape 52">
            <a:extLst>
              <a:ext uri="{FF2B5EF4-FFF2-40B4-BE49-F238E27FC236}">
                <a16:creationId xmlns:a16="http://schemas.microsoft.com/office/drawing/2014/main" id="{91AF8401-1823-25C6-9A33-346825C171BA}"/>
              </a:ext>
            </a:extLst>
          </p:cNvPr>
          <p:cNvSpPr txBox="1"/>
          <p:nvPr/>
        </p:nvSpPr>
        <p:spPr>
          <a:xfrm>
            <a:off x="6266915" y="8094661"/>
            <a:ext cx="3453480" cy="205132"/>
          </a:xfrm>
          <a:prstGeom prst="rect">
            <a:avLst/>
          </a:prstGeom>
        </p:spPr>
        <p:txBody>
          <a:bodyPr wrap="none" lIns="90000" tIns="45000" rIns="90000" bIns="45000"/>
          <a:lstStyle/>
          <a:p>
            <a:r>
              <a:rPr lang="en-US" sz="1600" b="1" dirty="0">
                <a:solidFill>
                  <a:srgbClr val="C5000B"/>
                </a:solidFill>
              </a:rPr>
              <a:t>Figure </a:t>
            </a:r>
            <a:r>
              <a:rPr lang="tr-TR" sz="1600" b="1" dirty="0">
                <a:solidFill>
                  <a:srgbClr val="C5000B"/>
                </a:solidFill>
              </a:rPr>
              <a:t>2</a:t>
            </a:r>
            <a:r>
              <a:rPr lang="en-US" sz="1600" b="1" dirty="0">
                <a:solidFill>
                  <a:srgbClr val="C5000B"/>
                </a:solidFill>
              </a:rPr>
              <a:t> – </a:t>
            </a:r>
            <a:r>
              <a:rPr lang="tr-TR" sz="1600" b="1" dirty="0">
                <a:solidFill>
                  <a:srgbClr val="C5000B"/>
                </a:solidFill>
              </a:rPr>
              <a:t>Activity </a:t>
            </a:r>
            <a:r>
              <a:rPr lang="tr-TR" sz="1600" b="1" dirty="0" err="1">
                <a:solidFill>
                  <a:srgbClr val="C5000B"/>
                </a:solidFill>
              </a:rPr>
              <a:t>Diagram</a:t>
            </a:r>
            <a:endParaRPr sz="1600" dirty="0"/>
          </a:p>
        </p:txBody>
      </p:sp>
      <p:pic>
        <p:nvPicPr>
          <p:cNvPr id="17" name="Resim 16" descr="diyagram, plan, teknik çizim, metin içeren bir resim&#10;&#10;Açıklama otomatik olarak oluşturuldu">
            <a:extLst>
              <a:ext uri="{FF2B5EF4-FFF2-40B4-BE49-F238E27FC236}">
                <a16:creationId xmlns:a16="http://schemas.microsoft.com/office/drawing/2014/main" id="{E32408C2-CB4B-976D-487C-4B685E798978}"/>
              </a:ext>
            </a:extLst>
          </p:cNvPr>
          <p:cNvPicPr>
            <a:picLocks noChangeAspect="1"/>
          </p:cNvPicPr>
          <p:nvPr/>
        </p:nvPicPr>
        <p:blipFill rotWithShape="1">
          <a:blip r:embed="rId8">
            <a:extLst>
              <a:ext uri="{28A0092B-C50C-407E-A947-70E740481C1C}">
                <a14:useLocalDpi xmlns:a14="http://schemas.microsoft.com/office/drawing/2010/main" val="0"/>
              </a:ext>
            </a:extLst>
          </a:blip>
          <a:srcRect l="-1" r="58872"/>
          <a:stretch/>
        </p:blipFill>
        <p:spPr>
          <a:xfrm>
            <a:off x="5413540" y="13229431"/>
            <a:ext cx="2224641" cy="2622219"/>
          </a:xfrm>
          <a:prstGeom prst="rect">
            <a:avLst/>
          </a:prstGeom>
        </p:spPr>
      </p:pic>
      <p:pic>
        <p:nvPicPr>
          <p:cNvPr id="19" name="Resim 18" descr="diyagram, plan, teknik çizim, metin içeren bir resim&#10;&#10;Açıklama otomatik olarak oluşturuldu">
            <a:extLst>
              <a:ext uri="{FF2B5EF4-FFF2-40B4-BE49-F238E27FC236}">
                <a16:creationId xmlns:a16="http://schemas.microsoft.com/office/drawing/2014/main" id="{C2A1E46B-F655-B6FB-29C6-67966C15B236}"/>
              </a:ext>
            </a:extLst>
          </p:cNvPr>
          <p:cNvPicPr>
            <a:picLocks noChangeAspect="1"/>
          </p:cNvPicPr>
          <p:nvPr/>
        </p:nvPicPr>
        <p:blipFill rotWithShape="1">
          <a:blip r:embed="rId8">
            <a:extLst>
              <a:ext uri="{28A0092B-C50C-407E-A947-70E740481C1C}">
                <a14:useLocalDpi xmlns:a14="http://schemas.microsoft.com/office/drawing/2010/main" val="0"/>
              </a:ext>
            </a:extLst>
          </a:blip>
          <a:srcRect l="60847" t="9297" r="-54" b="2184"/>
          <a:stretch/>
        </p:blipFill>
        <p:spPr>
          <a:xfrm>
            <a:off x="7638181" y="13229430"/>
            <a:ext cx="2104548" cy="2622219"/>
          </a:xfrm>
          <a:prstGeom prst="rect">
            <a:avLst/>
          </a:prstGeom>
        </p:spPr>
      </p:pic>
      <p:pic>
        <p:nvPicPr>
          <p:cNvPr id="7" name="Resim 6" descr="metin, ekran görüntüsü, logo, işletim sistemi içeren bir resim&#10;&#10;Açıklama otomatik olarak oluşturuldu">
            <a:extLst>
              <a:ext uri="{FF2B5EF4-FFF2-40B4-BE49-F238E27FC236}">
                <a16:creationId xmlns:a16="http://schemas.microsoft.com/office/drawing/2014/main" id="{F3884B07-6F5F-7311-1968-256E3604916F}"/>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8625" y="17187709"/>
            <a:ext cx="1443154" cy="3473450"/>
          </a:xfrm>
          <a:prstGeom prst="rect">
            <a:avLst/>
          </a:prstGeom>
          <a:noFill/>
          <a:ln>
            <a:noFill/>
          </a:ln>
        </p:spPr>
      </p:pic>
      <p:pic>
        <p:nvPicPr>
          <p:cNvPr id="9" name="Resim 8" descr="ekran görüntüsü, metin içeren bir resim&#10;&#10;Açıklama otomatik olarak oluşturuldu">
            <a:extLst>
              <a:ext uri="{FF2B5EF4-FFF2-40B4-BE49-F238E27FC236}">
                <a16:creationId xmlns:a16="http://schemas.microsoft.com/office/drawing/2014/main" id="{9CC2D8D9-7765-EEE3-5D4D-B59059C8B3F9}"/>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94750" y="17187708"/>
            <a:ext cx="1537229" cy="3473450"/>
          </a:xfrm>
          <a:prstGeom prst="rect">
            <a:avLst/>
          </a:prstGeom>
          <a:noFill/>
          <a:ln>
            <a:noFill/>
          </a:ln>
        </p:spPr>
      </p:pic>
      <p:pic>
        <p:nvPicPr>
          <p:cNvPr id="11" name="Resim 10" descr="ekran görüntüsü, sebze, metin içeren bir resim&#10;&#10;Açıklama otomatik olarak oluşturuldu">
            <a:extLst>
              <a:ext uri="{FF2B5EF4-FFF2-40B4-BE49-F238E27FC236}">
                <a16:creationId xmlns:a16="http://schemas.microsoft.com/office/drawing/2014/main" id="{C30E0239-6D0B-5FA8-606A-E654966E23D8}"/>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15455" y="17187708"/>
            <a:ext cx="1453077" cy="3473450"/>
          </a:xfrm>
          <a:prstGeom prst="rect">
            <a:avLst/>
          </a:prstGeom>
          <a:noFill/>
          <a:ln>
            <a:noFill/>
          </a:ln>
        </p:spPr>
      </p:pic>
      <p:pic>
        <p:nvPicPr>
          <p:cNvPr id="14" name="Resim 13" descr="metin, elektronik donanım, ekran görüntüsü, yazı tipi içeren bir resim&#10;&#10;Açıklama otomatik olarak oluşturuldu">
            <a:extLst>
              <a:ext uri="{FF2B5EF4-FFF2-40B4-BE49-F238E27FC236}">
                <a16:creationId xmlns:a16="http://schemas.microsoft.com/office/drawing/2014/main" id="{6934D2F9-51C0-C121-FDE0-E832C4780E23}"/>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115955" y="17187707"/>
            <a:ext cx="1515262" cy="3473451"/>
          </a:xfrm>
          <a:prstGeom prst="rect">
            <a:avLst/>
          </a:prstGeom>
          <a:noFill/>
          <a:ln>
            <a:noFill/>
          </a:ln>
        </p:spPr>
      </p:pic>
      <p:pic>
        <p:nvPicPr>
          <p:cNvPr id="15" name="Resim 14" descr="metin, ekran görüntüsü içeren bir resim&#10;&#10;Açıklama otomatik olarak oluşturuldu">
            <a:extLst>
              <a:ext uri="{FF2B5EF4-FFF2-40B4-BE49-F238E27FC236}">
                <a16:creationId xmlns:a16="http://schemas.microsoft.com/office/drawing/2014/main" id="{08353E22-41CA-40B2-2CEE-A3D88D037ABA}"/>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298062" y="17187707"/>
            <a:ext cx="1498808" cy="3473452"/>
          </a:xfrm>
          <a:prstGeom prst="rect">
            <a:avLst/>
          </a:prstGeom>
          <a:noFill/>
          <a:ln>
            <a:noFill/>
          </a:ln>
        </p:spPr>
      </p:pic>
      <p:pic>
        <p:nvPicPr>
          <p:cNvPr id="18" name="Resim 17">
            <a:extLst>
              <a:ext uri="{FF2B5EF4-FFF2-40B4-BE49-F238E27FC236}">
                <a16:creationId xmlns:a16="http://schemas.microsoft.com/office/drawing/2014/main" id="{A5D2342C-461F-A20E-89C8-E39016E80020}"/>
              </a:ext>
            </a:extLst>
          </p:cNvPr>
          <p:cNvPicPr>
            <a:picLocks noChangeAspect="1"/>
          </p:cNvPicPr>
          <p:nvPr/>
        </p:nvPicPr>
        <p:blipFill rotWithShape="1">
          <a:blip r:embed="rId14"/>
          <a:srcRect l="14987" t="24071" r="66076" b="7948"/>
          <a:stretch/>
        </p:blipFill>
        <p:spPr>
          <a:xfrm>
            <a:off x="6708458" y="17187707"/>
            <a:ext cx="1498808" cy="3473452"/>
          </a:xfrm>
          <a:prstGeom prst="rect">
            <a:avLst/>
          </a:prstGeom>
        </p:spPr>
      </p:pic>
      <p:sp>
        <p:nvSpPr>
          <p:cNvPr id="20" name="CustomShape 9">
            <a:extLst>
              <a:ext uri="{FF2B5EF4-FFF2-40B4-BE49-F238E27FC236}">
                <a16:creationId xmlns:a16="http://schemas.microsoft.com/office/drawing/2014/main" id="{B47B7CE1-5320-69E3-172D-1452B55C91C6}"/>
              </a:ext>
            </a:extLst>
          </p:cNvPr>
          <p:cNvSpPr/>
          <p:nvPr/>
        </p:nvSpPr>
        <p:spPr>
          <a:xfrm>
            <a:off x="364887" y="14187948"/>
            <a:ext cx="4572000" cy="2269340"/>
          </a:xfrm>
          <a:prstGeom prst="rect">
            <a:avLst/>
          </a:prstGeom>
          <a:solidFill>
            <a:srgbClr val="E6E6E6"/>
          </a:solidFill>
          <a:ln>
            <a:solidFill>
              <a:srgbClr val="C5000B"/>
            </a:solidFill>
          </a:ln>
        </p:spPr>
      </p:sp>
      <p:pic>
        <p:nvPicPr>
          <p:cNvPr id="21" name="Resim 20" descr="metin, ekran görüntüsü içeren bir resim&#10;&#10;Açıklama otomatik olarak oluşturuldu">
            <a:extLst>
              <a:ext uri="{FF2B5EF4-FFF2-40B4-BE49-F238E27FC236}">
                <a16:creationId xmlns:a16="http://schemas.microsoft.com/office/drawing/2014/main" id="{1FBACC06-163D-4434-25B6-58085D873FA6}"/>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4921" r="8530" b="1870"/>
          <a:stretch/>
        </p:blipFill>
        <p:spPr bwMode="auto">
          <a:xfrm>
            <a:off x="2736000" y="14605629"/>
            <a:ext cx="2052175" cy="1518904"/>
          </a:xfrm>
          <a:prstGeom prst="rect">
            <a:avLst/>
          </a:prstGeom>
          <a:noFill/>
          <a:ln>
            <a:noFill/>
          </a:ln>
        </p:spPr>
      </p:pic>
      <p:pic>
        <p:nvPicPr>
          <p:cNvPr id="22" name="Resim 21">
            <a:extLst>
              <a:ext uri="{FF2B5EF4-FFF2-40B4-BE49-F238E27FC236}">
                <a16:creationId xmlns:a16="http://schemas.microsoft.com/office/drawing/2014/main" id="{40C68A8E-5F76-9D62-43E3-3D179C37F099}"/>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64786" y="14605629"/>
            <a:ext cx="2153359" cy="1518904"/>
          </a:xfrm>
          <a:prstGeom prst="rect">
            <a:avLst/>
          </a:prstGeom>
          <a:noFill/>
          <a:ln>
            <a:noFill/>
          </a:ln>
        </p:spPr>
      </p:pic>
      <p:sp>
        <p:nvSpPr>
          <p:cNvPr id="23" name="CustomShape 8">
            <a:extLst>
              <a:ext uri="{FF2B5EF4-FFF2-40B4-BE49-F238E27FC236}">
                <a16:creationId xmlns:a16="http://schemas.microsoft.com/office/drawing/2014/main" id="{AE921628-E828-842F-269A-98CB77EB4AF5}"/>
              </a:ext>
            </a:extLst>
          </p:cNvPr>
          <p:cNvSpPr/>
          <p:nvPr/>
        </p:nvSpPr>
        <p:spPr>
          <a:xfrm>
            <a:off x="10243260" y="16681061"/>
            <a:ext cx="4572000" cy="4374330"/>
          </a:xfrm>
          <a:prstGeom prst="rect">
            <a:avLst/>
          </a:prstGeom>
          <a:solidFill>
            <a:srgbClr val="E6E6E6"/>
          </a:solidFill>
          <a:ln>
            <a:solidFill>
              <a:srgbClr val="C5000B"/>
            </a:solidFill>
          </a:ln>
        </p:spPr>
        <p:txBody>
          <a:bodyPr lIns="90000" tIns="45000" rIns="90000" bIns="45000"/>
          <a:lstStyle/>
          <a:p>
            <a:pPr algn="ctr"/>
            <a:endParaRPr dirty="0"/>
          </a:p>
        </p:txBody>
      </p:sp>
      <p:sp>
        <p:nvSpPr>
          <p:cNvPr id="24" name="TextShape 53">
            <a:extLst>
              <a:ext uri="{FF2B5EF4-FFF2-40B4-BE49-F238E27FC236}">
                <a16:creationId xmlns:a16="http://schemas.microsoft.com/office/drawing/2014/main" id="{0E5E2B9E-BE84-48DD-9E08-55FC6767461C}"/>
              </a:ext>
            </a:extLst>
          </p:cNvPr>
          <p:cNvSpPr txBox="1"/>
          <p:nvPr/>
        </p:nvSpPr>
        <p:spPr>
          <a:xfrm>
            <a:off x="4107542" y="20661157"/>
            <a:ext cx="2930347" cy="326231"/>
          </a:xfrm>
          <a:prstGeom prst="rect">
            <a:avLst/>
          </a:prstGeom>
        </p:spPr>
        <p:txBody>
          <a:bodyPr wrap="none" lIns="90000" tIns="45000" rIns="90000" bIns="45000"/>
          <a:lstStyle/>
          <a:p>
            <a:r>
              <a:rPr lang="tr-TR" sz="1600" b="1" dirty="0">
                <a:solidFill>
                  <a:srgbClr val="C5000B"/>
                </a:solidFill>
              </a:rPr>
              <a:t>Mobile Application</a:t>
            </a:r>
            <a:endParaRPr sz="1600" dirty="0"/>
          </a:p>
        </p:txBody>
      </p:sp>
      <p:sp>
        <p:nvSpPr>
          <p:cNvPr id="25" name="TextShape 53">
            <a:extLst>
              <a:ext uri="{FF2B5EF4-FFF2-40B4-BE49-F238E27FC236}">
                <a16:creationId xmlns:a16="http://schemas.microsoft.com/office/drawing/2014/main" id="{9C9E6375-2C7D-8E63-3165-8B2A768A15C4}"/>
              </a:ext>
            </a:extLst>
          </p:cNvPr>
          <p:cNvSpPr txBox="1"/>
          <p:nvPr/>
        </p:nvSpPr>
        <p:spPr>
          <a:xfrm>
            <a:off x="946060" y="16083608"/>
            <a:ext cx="3529080" cy="373680"/>
          </a:xfrm>
          <a:prstGeom prst="rect">
            <a:avLst/>
          </a:prstGeom>
        </p:spPr>
        <p:txBody>
          <a:bodyPr wrap="none" lIns="90000" tIns="45000" rIns="90000" bIns="45000"/>
          <a:lstStyle/>
          <a:p>
            <a:r>
              <a:rPr lang="tr-TR" sz="2000" b="1" dirty="0">
                <a:solidFill>
                  <a:srgbClr val="C5000B"/>
                </a:solidFill>
              </a:rPr>
              <a:t>              </a:t>
            </a:r>
            <a:r>
              <a:rPr lang="tr-TR" sz="1600" b="1" dirty="0">
                <a:solidFill>
                  <a:srgbClr val="C5000B"/>
                </a:solidFill>
              </a:rPr>
              <a:t>Web </a:t>
            </a:r>
            <a:r>
              <a:rPr lang="tr-TR" sz="1600" b="1" dirty="0" err="1">
                <a:solidFill>
                  <a:srgbClr val="C5000B"/>
                </a:solidFill>
              </a:rPr>
              <a:t>Page</a:t>
            </a:r>
            <a:endParaRPr sz="1600" dirty="0"/>
          </a:p>
        </p:txBody>
      </p:sp>
      <p:pic>
        <p:nvPicPr>
          <p:cNvPr id="27" name="Resim 26" descr="kişi, şahıs, giyim, ekran görüntüsü, insan yüzü içeren bir resim&#10;&#10;Açıklama otomatik olarak oluşturuldu">
            <a:extLst>
              <a:ext uri="{FF2B5EF4-FFF2-40B4-BE49-F238E27FC236}">
                <a16:creationId xmlns:a16="http://schemas.microsoft.com/office/drawing/2014/main" id="{AA2FE6A8-9887-5332-A430-A17E837C09CA}"/>
              </a:ext>
            </a:extLst>
          </p:cNvPr>
          <p:cNvPicPr>
            <a:picLocks noChangeAspect="1"/>
          </p:cNvPicPr>
          <p:nvPr/>
        </p:nvPicPr>
        <p:blipFill rotWithShape="1">
          <a:blip r:embed="rId17">
            <a:extLst>
              <a:ext uri="{28A0092B-C50C-407E-A947-70E740481C1C}">
                <a14:useLocalDpi xmlns:a14="http://schemas.microsoft.com/office/drawing/2010/main" val="0"/>
              </a:ext>
            </a:extLst>
          </a:blip>
          <a:srcRect t="32323" r="20249" b="27227"/>
          <a:stretch/>
        </p:blipFill>
        <p:spPr>
          <a:xfrm>
            <a:off x="11875560" y="19124426"/>
            <a:ext cx="1426819" cy="1615018"/>
          </a:xfrm>
          <a:prstGeom prst="rect">
            <a:avLst/>
          </a:prstGeom>
        </p:spPr>
      </p:pic>
      <p:pic>
        <p:nvPicPr>
          <p:cNvPr id="31" name="Resim 30" descr="metin, ekran görüntüsü, giyim, kişi, şahıs içeren bir resim&#10;&#10;Açıklama otomatik olarak oluşturuldu">
            <a:extLst>
              <a:ext uri="{FF2B5EF4-FFF2-40B4-BE49-F238E27FC236}">
                <a16:creationId xmlns:a16="http://schemas.microsoft.com/office/drawing/2014/main" id="{03198DF3-4E77-DCAF-8684-5BC27E25E0E4}"/>
              </a:ext>
            </a:extLst>
          </p:cNvPr>
          <p:cNvPicPr>
            <a:picLocks noChangeAspect="1"/>
          </p:cNvPicPr>
          <p:nvPr/>
        </p:nvPicPr>
        <p:blipFill rotWithShape="1">
          <a:blip r:embed="rId18">
            <a:extLst>
              <a:ext uri="{28A0092B-C50C-407E-A947-70E740481C1C}">
                <a14:useLocalDpi xmlns:a14="http://schemas.microsoft.com/office/drawing/2010/main" val="0"/>
              </a:ext>
            </a:extLst>
          </a:blip>
          <a:srcRect t="30449" b="24296"/>
          <a:stretch/>
        </p:blipFill>
        <p:spPr>
          <a:xfrm>
            <a:off x="13392931" y="19132118"/>
            <a:ext cx="1337579" cy="1622710"/>
          </a:xfrm>
          <a:prstGeom prst="rect">
            <a:avLst/>
          </a:prstGeom>
        </p:spPr>
      </p:pic>
      <p:pic>
        <p:nvPicPr>
          <p:cNvPr id="33" name="Resim 32" descr="metin, ekran görüntüsü, kişi, şahıs, giyim içeren bir resim&#10;&#10;Açıklama otomatik olarak oluşturuldu">
            <a:extLst>
              <a:ext uri="{FF2B5EF4-FFF2-40B4-BE49-F238E27FC236}">
                <a16:creationId xmlns:a16="http://schemas.microsoft.com/office/drawing/2014/main" id="{88305F49-9D43-EF66-686C-117D5AE7E395}"/>
              </a:ext>
            </a:extLst>
          </p:cNvPr>
          <p:cNvPicPr>
            <a:picLocks noChangeAspect="1"/>
          </p:cNvPicPr>
          <p:nvPr/>
        </p:nvPicPr>
        <p:blipFill rotWithShape="1">
          <a:blip r:embed="rId19">
            <a:extLst>
              <a:ext uri="{28A0092B-C50C-407E-A947-70E740481C1C}">
                <a14:useLocalDpi xmlns:a14="http://schemas.microsoft.com/office/drawing/2010/main" val="0"/>
              </a:ext>
            </a:extLst>
          </a:blip>
          <a:srcRect t="30909" b="25893"/>
          <a:stretch/>
        </p:blipFill>
        <p:spPr>
          <a:xfrm>
            <a:off x="10969303" y="17116321"/>
            <a:ext cx="1336997" cy="1615018"/>
          </a:xfrm>
          <a:prstGeom prst="rect">
            <a:avLst/>
          </a:prstGeom>
        </p:spPr>
      </p:pic>
      <p:sp>
        <p:nvSpPr>
          <p:cNvPr id="34" name="TextShape 53">
            <a:extLst>
              <a:ext uri="{FF2B5EF4-FFF2-40B4-BE49-F238E27FC236}">
                <a16:creationId xmlns:a16="http://schemas.microsoft.com/office/drawing/2014/main" id="{781A918E-F269-FB07-131F-ABB3F24E4F5B}"/>
              </a:ext>
            </a:extLst>
          </p:cNvPr>
          <p:cNvSpPr txBox="1"/>
          <p:nvPr/>
        </p:nvSpPr>
        <p:spPr>
          <a:xfrm>
            <a:off x="12750391" y="18697648"/>
            <a:ext cx="1228500" cy="196872"/>
          </a:xfrm>
          <a:prstGeom prst="rect">
            <a:avLst/>
          </a:prstGeom>
        </p:spPr>
        <p:txBody>
          <a:bodyPr wrap="none" lIns="90000" tIns="45000" rIns="90000" bIns="45000"/>
          <a:lstStyle/>
          <a:p>
            <a:r>
              <a:rPr lang="tr-TR" sz="900" b="1" dirty="0">
                <a:solidFill>
                  <a:srgbClr val="C5000B"/>
                </a:solidFill>
              </a:rPr>
              <a:t>Umut Deniz ZORGÜL</a:t>
            </a:r>
            <a:endParaRPr sz="900" dirty="0"/>
          </a:p>
        </p:txBody>
      </p:sp>
      <p:sp>
        <p:nvSpPr>
          <p:cNvPr id="36" name="TextShape 53">
            <a:extLst>
              <a:ext uri="{FF2B5EF4-FFF2-40B4-BE49-F238E27FC236}">
                <a16:creationId xmlns:a16="http://schemas.microsoft.com/office/drawing/2014/main" id="{D689677E-B7D8-10B3-A6F4-105A2C8B474C}"/>
              </a:ext>
            </a:extLst>
          </p:cNvPr>
          <p:cNvSpPr txBox="1"/>
          <p:nvPr/>
        </p:nvSpPr>
        <p:spPr>
          <a:xfrm>
            <a:off x="10982208" y="18714282"/>
            <a:ext cx="1228500" cy="196872"/>
          </a:xfrm>
          <a:prstGeom prst="rect">
            <a:avLst/>
          </a:prstGeom>
        </p:spPr>
        <p:txBody>
          <a:bodyPr wrap="none" lIns="90000" tIns="45000" rIns="90000" bIns="45000"/>
          <a:lstStyle/>
          <a:p>
            <a:r>
              <a:rPr lang="tr-TR" sz="900" b="1" dirty="0">
                <a:solidFill>
                  <a:srgbClr val="C5000B"/>
                </a:solidFill>
              </a:rPr>
              <a:t>Gizem AKGÖNÜLLÜ</a:t>
            </a:r>
            <a:endParaRPr sz="900" dirty="0"/>
          </a:p>
        </p:txBody>
      </p:sp>
      <p:sp>
        <p:nvSpPr>
          <p:cNvPr id="52" name="TextShape 53">
            <a:extLst>
              <a:ext uri="{FF2B5EF4-FFF2-40B4-BE49-F238E27FC236}">
                <a16:creationId xmlns:a16="http://schemas.microsoft.com/office/drawing/2014/main" id="{ED6CFF0B-C1C1-CE76-5622-3A764052DEA9}"/>
              </a:ext>
            </a:extLst>
          </p:cNvPr>
          <p:cNvSpPr txBox="1"/>
          <p:nvPr/>
        </p:nvSpPr>
        <p:spPr>
          <a:xfrm>
            <a:off x="10454512" y="20790516"/>
            <a:ext cx="1228500" cy="196872"/>
          </a:xfrm>
          <a:prstGeom prst="rect">
            <a:avLst/>
          </a:prstGeom>
        </p:spPr>
        <p:txBody>
          <a:bodyPr wrap="none" lIns="90000" tIns="45000" rIns="90000" bIns="45000"/>
          <a:lstStyle/>
          <a:p>
            <a:r>
              <a:rPr lang="tr-TR" sz="900" b="1" dirty="0">
                <a:solidFill>
                  <a:srgbClr val="C5000B"/>
                </a:solidFill>
              </a:rPr>
              <a:t>Özgür Bekir UZUN</a:t>
            </a:r>
            <a:endParaRPr sz="900" dirty="0"/>
          </a:p>
        </p:txBody>
      </p:sp>
      <p:sp>
        <p:nvSpPr>
          <p:cNvPr id="53" name="TextShape 53">
            <a:extLst>
              <a:ext uri="{FF2B5EF4-FFF2-40B4-BE49-F238E27FC236}">
                <a16:creationId xmlns:a16="http://schemas.microsoft.com/office/drawing/2014/main" id="{7711FFBF-C66B-D51E-CFA2-BE274C125F60}"/>
              </a:ext>
            </a:extLst>
          </p:cNvPr>
          <p:cNvSpPr txBox="1"/>
          <p:nvPr/>
        </p:nvSpPr>
        <p:spPr>
          <a:xfrm>
            <a:off x="11991155" y="20764980"/>
            <a:ext cx="1228500" cy="196872"/>
          </a:xfrm>
          <a:prstGeom prst="rect">
            <a:avLst/>
          </a:prstGeom>
        </p:spPr>
        <p:txBody>
          <a:bodyPr wrap="none" lIns="90000" tIns="45000" rIns="90000" bIns="45000"/>
          <a:lstStyle/>
          <a:p>
            <a:r>
              <a:rPr lang="tr-TR" sz="900" b="1" dirty="0">
                <a:solidFill>
                  <a:srgbClr val="C5000B"/>
                </a:solidFill>
              </a:rPr>
              <a:t>Aybüke GÖKMEN</a:t>
            </a:r>
            <a:endParaRPr sz="900" dirty="0"/>
          </a:p>
        </p:txBody>
      </p:sp>
      <p:sp>
        <p:nvSpPr>
          <p:cNvPr id="54" name="TextShape 53">
            <a:extLst>
              <a:ext uri="{FF2B5EF4-FFF2-40B4-BE49-F238E27FC236}">
                <a16:creationId xmlns:a16="http://schemas.microsoft.com/office/drawing/2014/main" id="{417F033F-2156-C09A-5C74-993493EEC897}"/>
              </a:ext>
            </a:extLst>
          </p:cNvPr>
          <p:cNvSpPr txBox="1"/>
          <p:nvPr/>
        </p:nvSpPr>
        <p:spPr>
          <a:xfrm>
            <a:off x="13447470" y="20786788"/>
            <a:ext cx="1228500" cy="196872"/>
          </a:xfrm>
          <a:prstGeom prst="rect">
            <a:avLst/>
          </a:prstGeom>
        </p:spPr>
        <p:txBody>
          <a:bodyPr wrap="none" lIns="90000" tIns="45000" rIns="90000" bIns="45000"/>
          <a:lstStyle/>
          <a:p>
            <a:r>
              <a:rPr lang="tr-TR" sz="900" b="1" dirty="0">
                <a:solidFill>
                  <a:srgbClr val="C5000B"/>
                </a:solidFill>
              </a:rPr>
              <a:t>Onur Kenan MARAŞ</a:t>
            </a:r>
            <a:endParaRPr sz="900" dirty="0"/>
          </a:p>
        </p:txBody>
      </p:sp>
      <p:sp>
        <p:nvSpPr>
          <p:cNvPr id="55" name="TextShape 52">
            <a:extLst>
              <a:ext uri="{FF2B5EF4-FFF2-40B4-BE49-F238E27FC236}">
                <a16:creationId xmlns:a16="http://schemas.microsoft.com/office/drawing/2014/main" id="{2A193863-5F39-9721-3C22-37289FA6640F}"/>
              </a:ext>
            </a:extLst>
          </p:cNvPr>
          <p:cNvSpPr txBox="1"/>
          <p:nvPr/>
        </p:nvSpPr>
        <p:spPr>
          <a:xfrm>
            <a:off x="11683012" y="16732938"/>
            <a:ext cx="2182103" cy="373680"/>
          </a:xfrm>
          <a:prstGeom prst="rect">
            <a:avLst/>
          </a:prstGeom>
        </p:spPr>
        <p:txBody>
          <a:bodyPr wrap="none" lIns="90000" tIns="45000" rIns="90000" bIns="45000"/>
          <a:lstStyle/>
          <a:p>
            <a:r>
              <a:rPr lang="tr-TR" sz="2000" b="1" dirty="0">
                <a:solidFill>
                  <a:srgbClr val="C5000B"/>
                </a:solidFill>
              </a:rPr>
              <a:t> OUR TEAM</a:t>
            </a:r>
            <a:endParaRPr lang="tr-TR" sz="2000" dirty="0"/>
          </a:p>
        </p:txBody>
      </p:sp>
      <p:sp>
        <p:nvSpPr>
          <p:cNvPr id="56" name="TextShape 52">
            <a:extLst>
              <a:ext uri="{FF2B5EF4-FFF2-40B4-BE49-F238E27FC236}">
                <a16:creationId xmlns:a16="http://schemas.microsoft.com/office/drawing/2014/main" id="{621C5B75-A32A-2F7B-046C-734B0843E271}"/>
              </a:ext>
            </a:extLst>
          </p:cNvPr>
          <p:cNvSpPr txBox="1"/>
          <p:nvPr/>
        </p:nvSpPr>
        <p:spPr>
          <a:xfrm>
            <a:off x="11532685" y="3857650"/>
            <a:ext cx="1547229" cy="449805"/>
          </a:xfrm>
          <a:prstGeom prst="rect">
            <a:avLst/>
          </a:prstGeom>
        </p:spPr>
        <p:txBody>
          <a:bodyPr wrap="none" lIns="90000" tIns="45000" rIns="90000" bIns="45000"/>
          <a:lstStyle/>
          <a:p>
            <a:r>
              <a:rPr lang="tr-TR" sz="3000" b="1" dirty="0">
                <a:solidFill>
                  <a:srgbClr val="C5000B"/>
                </a:solidFill>
                <a:latin typeface="Ubuntu" panose="020B0504030602030204" pitchFamily="34" charset="0"/>
              </a:rPr>
              <a:t>Solution</a:t>
            </a:r>
            <a:endParaRPr sz="3000" dirty="0">
              <a:latin typeface="Ubuntu" panose="020B0504030602030204" pitchFamily="34" charset="0"/>
            </a:endParaRPr>
          </a:p>
        </p:txBody>
      </p:sp>
      <p:pic>
        <p:nvPicPr>
          <p:cNvPr id="2" name="Resim 1">
            <a:extLst>
              <a:ext uri="{FF2B5EF4-FFF2-40B4-BE49-F238E27FC236}">
                <a16:creationId xmlns:a16="http://schemas.microsoft.com/office/drawing/2014/main" id="{950C6A53-A11C-1C8D-AFD0-6CE331639166}"/>
              </a:ext>
            </a:extLst>
          </p:cNvPr>
          <p:cNvPicPr>
            <a:picLocks noChangeAspect="1"/>
          </p:cNvPicPr>
          <p:nvPr/>
        </p:nvPicPr>
        <p:blipFill rotWithShape="1">
          <a:blip r:embed="rId20">
            <a:extLst>
              <a:ext uri="{28A0092B-C50C-407E-A947-70E740481C1C}">
                <a14:useLocalDpi xmlns:a14="http://schemas.microsoft.com/office/drawing/2010/main" val="0"/>
              </a:ext>
            </a:extLst>
          </a:blip>
          <a:srcRect b="3316"/>
          <a:stretch/>
        </p:blipFill>
        <p:spPr>
          <a:xfrm>
            <a:off x="10355352" y="19141831"/>
            <a:ext cx="1426819" cy="1603284"/>
          </a:xfrm>
          <a:prstGeom prst="rect">
            <a:avLst/>
          </a:prstGeom>
        </p:spPr>
      </p:pic>
      <p:pic>
        <p:nvPicPr>
          <p:cNvPr id="4" name="Resim 3" descr="giyim, duvar, kişi, şahıs, ayakkabı içeren bir resim&#10;&#10;Açıklama otomatik olarak oluşturuldu">
            <a:extLst>
              <a:ext uri="{FF2B5EF4-FFF2-40B4-BE49-F238E27FC236}">
                <a16:creationId xmlns:a16="http://schemas.microsoft.com/office/drawing/2014/main" id="{36A91040-50B4-16AD-6972-DD58C569DBFD}"/>
              </a:ext>
            </a:extLst>
          </p:cNvPr>
          <p:cNvPicPr>
            <a:picLocks noChangeAspect="1"/>
          </p:cNvPicPr>
          <p:nvPr/>
        </p:nvPicPr>
        <p:blipFill rotWithShape="1">
          <a:blip r:embed="rId21">
            <a:extLst>
              <a:ext uri="{28A0092B-C50C-407E-A947-70E740481C1C}">
                <a14:useLocalDpi xmlns:a14="http://schemas.microsoft.com/office/drawing/2010/main" val="0"/>
              </a:ext>
            </a:extLst>
          </a:blip>
          <a:srcRect t="16307"/>
          <a:stretch/>
        </p:blipFill>
        <p:spPr>
          <a:xfrm>
            <a:off x="12700250" y="17116321"/>
            <a:ext cx="1328781" cy="1612041"/>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TotalTime>
  <Words>585</Words>
  <Application>Microsoft Office PowerPoint</Application>
  <PresentationFormat>Özel</PresentationFormat>
  <Paragraphs>34</Paragraphs>
  <Slides>1</Slides>
  <Notes>1</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vt:i4>
      </vt:variant>
    </vt:vector>
  </HeadingPairs>
  <TitlesOfParts>
    <vt:vector size="6" baseType="lpstr">
      <vt:lpstr>Arial</vt:lpstr>
      <vt:lpstr>Calibri</vt:lpstr>
      <vt:lpstr>StarSymbol</vt:lpstr>
      <vt:lpstr>Ubuntu</vt:lpstr>
      <vt:lpstr>Office Theme</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Aybüke GÖKMEN</cp:lastModifiedBy>
  <cp:revision>9</cp:revision>
  <dcterms:modified xsi:type="dcterms:W3CDTF">2023-06-08T18:58:30Z</dcterms:modified>
</cp:coreProperties>
</file>